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00ADEE"/>
    <a:srgbClr val="59595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99" autoAdjust="0"/>
  </p:normalViewPr>
  <p:slideViewPr>
    <p:cSldViewPr snapToGrid="0">
      <p:cViewPr>
        <p:scale>
          <a:sx n="75" d="100"/>
          <a:sy n="75" d="100"/>
        </p:scale>
        <p:origin x="5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0F1AC-7376-44E7-A60E-9C842BB062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B2120-4941-422C-ACA9-045372420924}" type="datetimeFigureOut">
              <a:rPr lang="en-US" smtClean="0"/>
              <a:t>8/1/2022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8/1/2022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750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4022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24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653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443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608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857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827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154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019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88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CE8F5-1341-475C-BF40-2E24D91E8058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775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=""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Subtitle">
            <a:extLst>
              <a:ext uri="{FF2B5EF4-FFF2-40B4-BE49-F238E27FC236}">
                <a16:creationId xmlns=""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=""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=""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=""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=""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Left Header">
            <a:extLst>
              <a:ext uri="{FF2B5EF4-FFF2-40B4-BE49-F238E27FC236}">
                <a16:creationId xmlns=""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Right Header">
            <a:extLst>
              <a:ext uri="{FF2B5EF4-FFF2-40B4-BE49-F238E27FC236}">
                <a16:creationId xmlns=""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=""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=""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=""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=""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=""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=""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">
            <a:extLst>
              <a:ext uri="{FF2B5EF4-FFF2-40B4-BE49-F238E27FC236}">
                <a16:creationId xmlns=""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-9856" y="6678000"/>
            <a:ext cx="12201856" cy="1440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731520" bIns="0" rtlCol="0" anchor="b"/>
          <a:lstStyle/>
          <a:p>
            <a:pPr algn="r"/>
            <a:r>
              <a:rPr lang="en-US" sz="1000" b="1" i="0" noProof="1" smtClean="0">
                <a:solidFill>
                  <a:schemeClr val="tx1"/>
                </a:solidFill>
                <a:effectLst/>
                <a:latin typeface="+mn-lt"/>
              </a:rPr>
              <a:t>Tarun</a:t>
            </a:r>
            <a:r>
              <a:rPr lang="en-US" sz="1000" b="1" i="0" baseline="0" noProof="1" smtClean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000" b="1" i="0" baseline="0" noProof="1" smtClean="0">
                <a:solidFill>
                  <a:schemeClr val="tx1"/>
                </a:solidFill>
                <a:effectLst/>
                <a:latin typeface="+mn-lt"/>
              </a:rPr>
              <a:t>Regmi, Asma Neupane and Amrita</a:t>
            </a:r>
            <a:endParaRPr lang="en-US" sz="1000" b="1" i="0" noProof="1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2089614"/>
            <a:ext cx="3759807" cy="1547813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Representation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B17638D-56AE-48AD-96C8-EE46229C74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=""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r="31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03636"/>
              </p:ext>
            </p:extLst>
          </p:nvPr>
        </p:nvGraphicFramePr>
        <p:xfrm>
          <a:off x="2851150" y="320040"/>
          <a:ext cx="6489700" cy="62179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47800"/>
                <a:gridCol w="1460500"/>
                <a:gridCol w="1397000"/>
                <a:gridCol w="2184400"/>
              </a:tblGrid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Hexadecimal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13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3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Conversion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Separate the number into integer and fractional part</a:t>
            </a:r>
          </a:p>
          <a:p>
            <a:r>
              <a:rPr lang="en-US" dirty="0" smtClean="0"/>
              <a:t>Divide “integer part” by base r repeatedly until the quotient becomes zero and storing remainders at each step</a:t>
            </a:r>
          </a:p>
          <a:p>
            <a:r>
              <a:rPr lang="en-US" dirty="0" smtClean="0"/>
              <a:t>Multiply “fractional part” by r and accumulate the integer digits so obtained</a:t>
            </a:r>
          </a:p>
          <a:p>
            <a:r>
              <a:rPr lang="en-US" dirty="0" smtClean="0"/>
              <a:t>Combine the accumulated result and parenthesis, the whole result with subscript r.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Decimal to base-r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3200" y="900000"/>
                <a:ext cx="5580000" cy="5220000"/>
              </a:xfrm>
            </p:spPr>
            <p:txBody>
              <a:bodyPr/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dirty="0" smtClean="0"/>
                  <a:t>ABC.XYZ</a:t>
                </a:r>
              </a:p>
              <a:p>
                <a:pPr marL="0" indent="0" algn="ctr">
                  <a:lnSpc>
                    <a:spcPct val="300000"/>
                  </a:lnSpc>
                  <a:buNone/>
                </a:pPr>
                <a:r>
                  <a:rPr lang="en-US" dirty="0" smtClean="0"/>
                  <a:t>ABC             XYZ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dirty="0" smtClean="0"/>
                  <a:t>                r  ABC       </a:t>
                </a:r>
                <a:r>
                  <a:rPr lang="en-US" sz="1500" dirty="0" smtClean="0"/>
                  <a:t>reminder</a:t>
                </a:r>
                <a:r>
                  <a:rPr lang="en-US" dirty="0" smtClean="0"/>
                  <a:t>        XYZ × r        </a:t>
                </a:r>
                <a:r>
                  <a:rPr lang="en-US" dirty="0" err="1" smtClean="0"/>
                  <a:t>i</a:t>
                </a:r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𝑟𝑒𝑚𝑖𝑛𝑑𝑒𝑟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3200" y="900000"/>
                <a:ext cx="5580000" cy="5220000"/>
              </a:xfrm>
              <a:blipFill rotWithShape="0">
                <a:blip r:embed="rId2"/>
                <a:stretch>
                  <a:fillRect t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grpSp>
        <p:nvGrpSpPr>
          <p:cNvPr id="58" name="Group 57"/>
          <p:cNvGrpSpPr/>
          <p:nvPr/>
        </p:nvGrpSpPr>
        <p:grpSpPr>
          <a:xfrm>
            <a:off x="7412831" y="1143000"/>
            <a:ext cx="3438829" cy="3777343"/>
            <a:chOff x="7412831" y="1143000"/>
            <a:chExt cx="3438829" cy="3777343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496300" y="1143000"/>
              <a:ext cx="342900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296400" y="1154250"/>
              <a:ext cx="402900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>
              <a:off x="7412831" y="2845345"/>
              <a:ext cx="571500" cy="410775"/>
            </a:xfrm>
            <a:prstGeom prst="bentConnector3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939881" y="3168014"/>
              <a:ext cx="3405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296400" y="2658656"/>
              <a:ext cx="0" cy="95594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ight Arrow 51"/>
            <p:cNvSpPr/>
            <p:nvPr/>
          </p:nvSpPr>
          <p:spPr>
            <a:xfrm>
              <a:off x="10321350" y="3050732"/>
              <a:ext cx="217110" cy="20538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8496300" y="3256120"/>
              <a:ext cx="342900" cy="16351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9609601" y="3256120"/>
              <a:ext cx="1242059" cy="1664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3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Divide the given number by 2 and note their remainder</a:t>
            </a:r>
          </a:p>
          <a:p>
            <a:r>
              <a:rPr lang="en-US" dirty="0" smtClean="0"/>
              <a:t>Repeatedly divide the quotient by 2 and note the remainder until quotient reduced 0.</a:t>
            </a:r>
          </a:p>
          <a:p>
            <a:r>
              <a:rPr lang="en-US" dirty="0" smtClean="0"/>
              <a:t>Collect the remainders, last obtained first and first obtained last to get binary equivalent.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grpSp>
        <p:nvGrpSpPr>
          <p:cNvPr id="56" name="Group 55"/>
          <p:cNvGrpSpPr/>
          <p:nvPr/>
        </p:nvGrpSpPr>
        <p:grpSpPr>
          <a:xfrm>
            <a:off x="6492875" y="1980000"/>
            <a:ext cx="1193800" cy="431800"/>
            <a:chOff x="6940550" y="2514600"/>
            <a:chExt cx="1193800" cy="431800"/>
          </a:xfrm>
        </p:grpSpPr>
        <p:sp>
          <p:nvSpPr>
            <p:cNvPr id="54" name="L-Shape 5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40550" y="2584450"/>
              <a:ext cx="119380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2  75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5625" y="2340000"/>
            <a:ext cx="781050" cy="431800"/>
            <a:chOff x="7353300" y="2514600"/>
            <a:chExt cx="781050" cy="431800"/>
          </a:xfrm>
        </p:grpSpPr>
        <p:sp>
          <p:nvSpPr>
            <p:cNvPr id="58" name="L-Shape 57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37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905625" y="2730500"/>
            <a:ext cx="781050" cy="431800"/>
            <a:chOff x="7353300" y="2514600"/>
            <a:chExt cx="781050" cy="431800"/>
          </a:xfrm>
        </p:grpSpPr>
        <p:sp>
          <p:nvSpPr>
            <p:cNvPr id="61" name="L-Shape 60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18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905625" y="3130500"/>
            <a:ext cx="781050" cy="431800"/>
            <a:chOff x="7353300" y="2514600"/>
            <a:chExt cx="781050" cy="431800"/>
          </a:xfrm>
        </p:grpSpPr>
        <p:sp>
          <p:nvSpPr>
            <p:cNvPr id="64" name="L-Shape 6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906419" y="3528531"/>
            <a:ext cx="781050" cy="431800"/>
            <a:chOff x="7353300" y="2514600"/>
            <a:chExt cx="781050" cy="431800"/>
          </a:xfrm>
        </p:grpSpPr>
        <p:sp>
          <p:nvSpPr>
            <p:cNvPr id="67" name="L-Shape 66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905625" y="3954700"/>
            <a:ext cx="781050" cy="431800"/>
            <a:chOff x="7353300" y="2514600"/>
            <a:chExt cx="781050" cy="431800"/>
          </a:xfrm>
        </p:grpSpPr>
        <p:sp>
          <p:nvSpPr>
            <p:cNvPr id="70" name="L-Shape 69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05625" y="4373425"/>
            <a:ext cx="781050" cy="431800"/>
            <a:chOff x="7353300" y="2514600"/>
            <a:chExt cx="781050" cy="431800"/>
          </a:xfrm>
        </p:grpSpPr>
        <p:sp>
          <p:nvSpPr>
            <p:cNvPr id="73" name="L-Shape 72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05625" y="4805225"/>
            <a:ext cx="781050" cy="431800"/>
            <a:chOff x="7353300" y="2514600"/>
            <a:chExt cx="781050" cy="431800"/>
          </a:xfrm>
        </p:grpSpPr>
        <p:sp>
          <p:nvSpPr>
            <p:cNvPr id="76" name="L-Shape 75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654925" y="1999256"/>
            <a:ext cx="1880062" cy="356800"/>
            <a:chOff x="7515225" y="1999256"/>
            <a:chExt cx="1880062" cy="356800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654925" y="2438013"/>
            <a:ext cx="1880062" cy="356800"/>
            <a:chOff x="7515225" y="1999256"/>
            <a:chExt cx="1880062" cy="356800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654925" y="2750731"/>
            <a:ext cx="1880062" cy="356800"/>
            <a:chOff x="7515225" y="1999256"/>
            <a:chExt cx="1880062" cy="356800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654925" y="3198381"/>
            <a:ext cx="1880062" cy="356800"/>
            <a:chOff x="7515225" y="1999256"/>
            <a:chExt cx="1880062" cy="356800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654925" y="3579860"/>
            <a:ext cx="1880062" cy="356800"/>
            <a:chOff x="7515225" y="1999256"/>
            <a:chExt cx="1880062" cy="356800"/>
          </a:xfrm>
        </p:grpSpPr>
        <p:cxnSp>
          <p:nvCxnSpPr>
            <p:cNvPr id="99" name="Straight Arrow Connector 98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654925" y="3996412"/>
            <a:ext cx="1880062" cy="356800"/>
            <a:chOff x="7515225" y="1999256"/>
            <a:chExt cx="1880062" cy="356800"/>
          </a:xfrm>
        </p:grpSpPr>
        <p:cxnSp>
          <p:nvCxnSpPr>
            <p:cNvPr id="102" name="Straight Arrow Connector 101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654925" y="4404539"/>
            <a:ext cx="1880062" cy="356800"/>
            <a:chOff x="7515225" y="1999256"/>
            <a:chExt cx="1880062" cy="356800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12" name="Straight Arrow Connector 111"/>
          <p:cNvCxnSpPr/>
          <p:nvPr/>
        </p:nvCxnSpPr>
        <p:spPr>
          <a:xfrm flipV="1">
            <a:off x="9931400" y="2049851"/>
            <a:ext cx="0" cy="27553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921499" y="5765974"/>
                <a:ext cx="4156075" cy="361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1001011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99" y="5765974"/>
                <a:ext cx="4156075" cy="361950"/>
              </a:xfrm>
              <a:prstGeom prst="rect">
                <a:avLst/>
              </a:prstGeom>
              <a:blipFill rotWithShape="0">
                <a:blip r:embed="rId3"/>
                <a:stretch>
                  <a:fillRect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376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1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Octal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Divide the given number by 8 and note their remainder</a:t>
            </a:r>
          </a:p>
          <a:p>
            <a:r>
              <a:rPr lang="en-US" dirty="0" smtClean="0"/>
              <a:t>Repeatedly divide the quotient by 8 and note the remainder until quotient reduced 0.</a:t>
            </a:r>
          </a:p>
          <a:p>
            <a:r>
              <a:rPr lang="en-US" dirty="0" smtClean="0"/>
              <a:t>Collect the remainders, last obtained first and first obtained last to get binary equivalent.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grpSp>
        <p:nvGrpSpPr>
          <p:cNvPr id="56" name="Group 55"/>
          <p:cNvGrpSpPr/>
          <p:nvPr/>
        </p:nvGrpSpPr>
        <p:grpSpPr>
          <a:xfrm>
            <a:off x="6492875" y="1980000"/>
            <a:ext cx="1193800" cy="431800"/>
            <a:chOff x="6940550" y="2514600"/>
            <a:chExt cx="1193800" cy="431800"/>
          </a:xfrm>
        </p:grpSpPr>
        <p:sp>
          <p:nvSpPr>
            <p:cNvPr id="54" name="L-Shape 5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40550" y="2584450"/>
              <a:ext cx="119380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8</a:t>
              </a:r>
              <a:r>
                <a:rPr lang="en-US" dirty="0" smtClean="0">
                  <a:solidFill>
                    <a:schemeClr val="tx1"/>
                  </a:solidFill>
                </a:rPr>
                <a:t>  75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05625" y="2340000"/>
            <a:ext cx="781050" cy="431800"/>
            <a:chOff x="7353300" y="2514600"/>
            <a:chExt cx="781050" cy="431800"/>
          </a:xfrm>
        </p:grpSpPr>
        <p:sp>
          <p:nvSpPr>
            <p:cNvPr id="58" name="L-Shape 57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905625" y="2730500"/>
            <a:ext cx="781050" cy="431800"/>
            <a:chOff x="7353300" y="2514600"/>
            <a:chExt cx="781050" cy="431800"/>
          </a:xfrm>
        </p:grpSpPr>
        <p:sp>
          <p:nvSpPr>
            <p:cNvPr id="61" name="L-Shape 60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905625" y="3130500"/>
            <a:ext cx="781050" cy="431800"/>
            <a:chOff x="7353300" y="2514600"/>
            <a:chExt cx="781050" cy="431800"/>
          </a:xfrm>
        </p:grpSpPr>
        <p:sp>
          <p:nvSpPr>
            <p:cNvPr id="64" name="L-Shape 6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616825" y="1999256"/>
            <a:ext cx="1880062" cy="356800"/>
            <a:chOff x="7515225" y="1999256"/>
            <a:chExt cx="1880062" cy="356800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616825" y="2438013"/>
            <a:ext cx="1880062" cy="356800"/>
            <a:chOff x="7515225" y="1999256"/>
            <a:chExt cx="1880062" cy="356800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616825" y="2801531"/>
            <a:ext cx="1880062" cy="356800"/>
            <a:chOff x="7515225" y="1999256"/>
            <a:chExt cx="1880062" cy="356800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1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12" name="Straight Arrow Connector 111"/>
          <p:cNvCxnSpPr/>
          <p:nvPr/>
        </p:nvCxnSpPr>
        <p:spPr>
          <a:xfrm flipV="1">
            <a:off x="9931400" y="2049851"/>
            <a:ext cx="0" cy="15124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921499" y="4356369"/>
                <a:ext cx="4156075" cy="437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113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99" y="4356369"/>
                <a:ext cx="4156075" cy="4379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670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1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Divide the given number by 16 and note their remainder</a:t>
            </a:r>
          </a:p>
          <a:p>
            <a:r>
              <a:rPr lang="en-US" dirty="0" smtClean="0"/>
              <a:t>Repeatedly divide the quotient by 16 and note the remainder until quotient reduced 0.</a:t>
            </a:r>
          </a:p>
          <a:p>
            <a:r>
              <a:rPr lang="en-US" dirty="0" smtClean="0"/>
              <a:t>Collect the remainders, last obtained first and first obtained last to get binary equivalent.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grpSp>
        <p:nvGrpSpPr>
          <p:cNvPr id="56" name="Group 55"/>
          <p:cNvGrpSpPr/>
          <p:nvPr/>
        </p:nvGrpSpPr>
        <p:grpSpPr>
          <a:xfrm>
            <a:off x="6524624" y="1980000"/>
            <a:ext cx="1330325" cy="431800"/>
            <a:chOff x="6969040" y="2514600"/>
            <a:chExt cx="1193800" cy="431800"/>
          </a:xfrm>
        </p:grpSpPr>
        <p:sp>
          <p:nvSpPr>
            <p:cNvPr id="54" name="L-Shape 5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69040" y="2584450"/>
              <a:ext cx="119380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16 1013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45630" y="2355875"/>
            <a:ext cx="914400" cy="431800"/>
            <a:chOff x="7353300" y="2514600"/>
            <a:chExt cx="781050" cy="431800"/>
          </a:xfrm>
        </p:grpSpPr>
        <p:sp>
          <p:nvSpPr>
            <p:cNvPr id="58" name="L-Shape 57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63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945630" y="2746375"/>
            <a:ext cx="914400" cy="431800"/>
            <a:chOff x="7353300" y="2514600"/>
            <a:chExt cx="781050" cy="431800"/>
          </a:xfrm>
        </p:grpSpPr>
        <p:sp>
          <p:nvSpPr>
            <p:cNvPr id="61" name="L-Shape 60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945630" y="3146375"/>
            <a:ext cx="914400" cy="431800"/>
            <a:chOff x="7353300" y="2514600"/>
            <a:chExt cx="781050" cy="431800"/>
          </a:xfrm>
        </p:grpSpPr>
        <p:sp>
          <p:nvSpPr>
            <p:cNvPr id="64" name="L-Shape 63"/>
            <p:cNvSpPr/>
            <p:nvPr/>
          </p:nvSpPr>
          <p:spPr>
            <a:xfrm>
              <a:off x="7353300" y="2514600"/>
              <a:ext cx="673100" cy="431800"/>
            </a:xfrm>
            <a:prstGeom prst="corner">
              <a:avLst>
                <a:gd name="adj1" fmla="val 5556"/>
                <a:gd name="adj2" fmla="val 694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353300" y="2584450"/>
              <a:ext cx="781050" cy="36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788275" y="1999256"/>
            <a:ext cx="1880062" cy="356800"/>
            <a:chOff x="7515225" y="1999256"/>
            <a:chExt cx="1880062" cy="356800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ysClr val="windowText" lastClr="000000"/>
                  </a:solidFill>
                </a:rPr>
                <a:t>5</a:t>
              </a:r>
              <a:endParaRPr lang="en-US" sz="1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788275" y="2438013"/>
            <a:ext cx="1880062" cy="356800"/>
            <a:chOff x="7515225" y="1999256"/>
            <a:chExt cx="1880062" cy="356800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788275" y="2801531"/>
            <a:ext cx="1880062" cy="356800"/>
            <a:chOff x="7515225" y="1999256"/>
            <a:chExt cx="1880062" cy="356800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15225" y="2177656"/>
              <a:ext cx="1390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9042862" y="1999256"/>
              <a:ext cx="352425" cy="356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</p:grpSp>
      <p:cxnSp>
        <p:nvCxnSpPr>
          <p:cNvPr id="112" name="Straight Arrow Connector 111"/>
          <p:cNvCxnSpPr/>
          <p:nvPr/>
        </p:nvCxnSpPr>
        <p:spPr>
          <a:xfrm flipV="1">
            <a:off x="9931400" y="2049851"/>
            <a:ext cx="0" cy="15124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921499" y="4356369"/>
                <a:ext cx="4156075" cy="437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1013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99" y="4356369"/>
                <a:ext cx="4156075" cy="4379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099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Multiply each bit by corresponding power of 2 (base)</a:t>
            </a:r>
          </a:p>
          <a:p>
            <a:r>
              <a:rPr lang="en-US" dirty="0" smtClean="0"/>
              <a:t>Sum each product term to get decimal equivalent number.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6789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Octal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Divide given binary number into group of three bits from binary point right.</a:t>
            </a:r>
          </a:p>
          <a:p>
            <a:r>
              <a:rPr lang="en-US" dirty="0" smtClean="0"/>
              <a:t>Substitute each group of three bits by octal equivalent.</a:t>
            </a:r>
          </a:p>
          <a:p>
            <a:r>
              <a:rPr lang="en-US" dirty="0" smtClean="0"/>
              <a:t>Collect octal digits to get equivalent number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1011001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001               011               001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1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grpSp>
        <p:nvGrpSpPr>
          <p:cNvPr id="14" name="Group 13"/>
          <p:cNvGrpSpPr/>
          <p:nvPr/>
        </p:nvGrpSpPr>
        <p:grpSpPr>
          <a:xfrm>
            <a:off x="8051800" y="2451100"/>
            <a:ext cx="2260600" cy="391160"/>
            <a:chOff x="8051800" y="2451100"/>
            <a:chExt cx="2260600" cy="39116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0518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1821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03124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064500" y="3225800"/>
            <a:ext cx="2247900" cy="546100"/>
            <a:chOff x="8064500" y="3225800"/>
            <a:chExt cx="2247900" cy="5461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8064500" y="3225800"/>
              <a:ext cx="88900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267700" y="3225800"/>
              <a:ext cx="914400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466600" y="3225800"/>
              <a:ext cx="1845800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76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Hexadecimal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Divide given binary number into group of four bits from binary point right.</a:t>
            </a:r>
          </a:p>
          <a:p>
            <a:r>
              <a:rPr lang="en-US" dirty="0" smtClean="0"/>
              <a:t>Substitute each group of three bits by hexadecimal equivalent.</a:t>
            </a:r>
          </a:p>
          <a:p>
            <a:r>
              <a:rPr lang="en-US" dirty="0" smtClean="0"/>
              <a:t>Collect octal </a:t>
            </a:r>
            <a:r>
              <a:rPr lang="en-US" dirty="0"/>
              <a:t>hexadecimal </a:t>
            </a:r>
            <a:r>
              <a:rPr lang="en-US" dirty="0" smtClean="0"/>
              <a:t>to get equivalent number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1101101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0110               1101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grpSp>
        <p:nvGrpSpPr>
          <p:cNvPr id="14" name="Group 13"/>
          <p:cNvGrpSpPr/>
          <p:nvPr/>
        </p:nvGrpSpPr>
        <p:grpSpPr>
          <a:xfrm>
            <a:off x="8089900" y="2451100"/>
            <a:ext cx="1282700" cy="391160"/>
            <a:chOff x="8089900" y="2451100"/>
            <a:chExt cx="1282700" cy="39116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0899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3726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089900" y="3225800"/>
            <a:ext cx="1092200" cy="546100"/>
            <a:chOff x="8089900" y="3225800"/>
            <a:chExt cx="1092200" cy="5461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8089900" y="3225800"/>
              <a:ext cx="63500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267700" y="3225800"/>
              <a:ext cx="914400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9642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Octal to Decimal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Multiply each octal digit by corresponding power of 8 (base)</a:t>
            </a:r>
          </a:p>
          <a:p>
            <a:r>
              <a:rPr lang="en-US" dirty="0" smtClean="0"/>
              <a:t>Sum each product term to get decimal equivalent number.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4710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204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448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2504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951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</a:t>
            </a:r>
            <a:r>
              <a:rPr lang="en-US" dirty="0" smtClean="0"/>
              <a:t>to Binary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Substitute each octal digit by </a:t>
            </a:r>
            <a:r>
              <a:rPr lang="en-US" dirty="0"/>
              <a:t>equivalent </a:t>
            </a:r>
            <a:r>
              <a:rPr lang="en-US" dirty="0" smtClean="0"/>
              <a:t>3 bit binary</a:t>
            </a:r>
          </a:p>
          <a:p>
            <a:r>
              <a:rPr lang="en-US" dirty="0" smtClean="0"/>
              <a:t>Collect for each digit to get binary equivalent number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374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3               7               4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374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374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11111100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grpSp>
        <p:nvGrpSpPr>
          <p:cNvPr id="14" name="Group 13"/>
          <p:cNvGrpSpPr/>
          <p:nvPr/>
        </p:nvGrpSpPr>
        <p:grpSpPr>
          <a:xfrm>
            <a:off x="7413181" y="2451100"/>
            <a:ext cx="1752600" cy="391160"/>
            <a:chOff x="8051800" y="2451100"/>
            <a:chExt cx="1752600" cy="39116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0518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978903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98044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541075" y="3225800"/>
            <a:ext cx="1622767" cy="546100"/>
            <a:chOff x="7541075" y="3225800"/>
            <a:chExt cx="1622767" cy="5461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541075" y="3225800"/>
              <a:ext cx="522517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035471" y="3225800"/>
              <a:ext cx="304813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035471" y="3225800"/>
              <a:ext cx="1128371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87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3214715"/>
            <a:ext cx="3759807" cy="42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54" y="3731904"/>
            <a:ext cx="3756942" cy="626309"/>
          </a:xfrm>
        </p:spPr>
        <p:txBody>
          <a:bodyPr/>
          <a:lstStyle/>
          <a:p>
            <a:r>
              <a:rPr lang="en-US" noProof="1" smtClean="0"/>
              <a:t>Brief Table of Contents.</a:t>
            </a:r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5C384BA-0032-4FE7-AC29-2F9F93197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=""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029E30A-660C-4C6A-8C17-E7A3B2E1C4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93042" y="13823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705600" y="0"/>
            <a:ext cx="5486400" cy="66751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System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Conservation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Arithmetic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Gate</a:t>
            </a:r>
          </a:p>
          <a:p>
            <a:pPr>
              <a:lnSpc>
                <a:spcPct val="150000"/>
              </a:lnSpc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Multiply each octal digit by corresponding power of 16 (base)</a:t>
            </a:r>
          </a:p>
          <a:p>
            <a:r>
              <a:rPr lang="en-US" dirty="0" smtClean="0"/>
              <a:t>Sum each product term to get decimal equivalent number.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4096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57344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60752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2365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  <a:r>
              <a:rPr lang="en-US" dirty="0" smtClean="0"/>
              <a:t> to Binary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Substitute each hexadecimal digit by equivalent 4 bit binary</a:t>
            </a:r>
          </a:p>
          <a:p>
            <a:r>
              <a:rPr lang="en-US" dirty="0" smtClean="0"/>
              <a:t>Collect for each digit to get binary equivalent number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4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374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1000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1100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374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100001001100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/>
          </a:p>
        </p:txBody>
      </p:sp>
      <p:grpSp>
        <p:nvGrpSpPr>
          <p:cNvPr id="14" name="Group 13"/>
          <p:cNvGrpSpPr/>
          <p:nvPr/>
        </p:nvGrpSpPr>
        <p:grpSpPr>
          <a:xfrm>
            <a:off x="7413181" y="2451100"/>
            <a:ext cx="1752600" cy="391160"/>
            <a:chOff x="8051800" y="2451100"/>
            <a:chExt cx="1752600" cy="39116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0518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978903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9804400" y="2451100"/>
              <a:ext cx="0" cy="391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541075" y="3225800"/>
            <a:ext cx="1622767" cy="546100"/>
            <a:chOff x="7541075" y="3225800"/>
            <a:chExt cx="1622767" cy="5461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541075" y="3225800"/>
              <a:ext cx="522517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035471" y="3225800"/>
              <a:ext cx="304813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035471" y="3225800"/>
              <a:ext cx="1128371" cy="546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781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Arithmetic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Rules for binary addition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0+1=1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1+0=1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1+1=0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𝑐𝑎𝑟𝑟𝑦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514" t="-2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Binary Addition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Rules for binary subtraction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0−0=0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0−1=1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𝑏𝑜𝑟𝑟𝑜𝑤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1−0=1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1−1=0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623" t="-2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Binary Subtraction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7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Subtraction using complement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60363" y="1079999"/>
            <a:ext cx="11471275" cy="966515"/>
          </a:xfrm>
        </p:spPr>
        <p:txBody>
          <a:bodyPr/>
          <a:lstStyle/>
          <a:p>
            <a:r>
              <a:rPr lang="en-US" dirty="0"/>
              <a:t>Complement are used in the digital computer to simplify the subtraction operation and for logical manipulations. There are two types of complements </a:t>
            </a:r>
            <a:r>
              <a:rPr lang="en-US" dirty="0" smtClean="0"/>
              <a:t>in binary number system, 1’s complement and 2’s complement.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60000" y="2226513"/>
            <a:ext cx="6781029" cy="389348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equal number of bits in both subtrahend and </a:t>
            </a:r>
            <a:r>
              <a:rPr lang="en-US" dirty="0" smtClean="0"/>
              <a:t>minuend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</a:t>
            </a:r>
            <a:r>
              <a:rPr lang="en-US" dirty="0" smtClean="0"/>
              <a:t>1’s </a:t>
            </a:r>
            <a:r>
              <a:rPr lang="en-US" dirty="0"/>
              <a:t>/ </a:t>
            </a:r>
            <a:r>
              <a:rPr lang="en-US" dirty="0" smtClean="0"/>
              <a:t>2’s </a:t>
            </a:r>
            <a:r>
              <a:rPr lang="en-US" dirty="0"/>
              <a:t>complement of </a:t>
            </a:r>
            <a:r>
              <a:rPr lang="en-US" dirty="0" smtClean="0"/>
              <a:t>subtrahend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minuend to </a:t>
            </a:r>
            <a:r>
              <a:rPr lang="en-US" dirty="0" smtClean="0"/>
              <a:t>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 1’s</a:t>
            </a:r>
          </a:p>
          <a:p>
            <a:pPr marL="273050" lvl="1" indent="0">
              <a:buNone/>
            </a:pPr>
            <a:r>
              <a:rPr lang="en-US" dirty="0" smtClean="0"/>
              <a:t> If </a:t>
            </a:r>
            <a:r>
              <a:rPr lang="en-US" dirty="0"/>
              <a:t>sum produce carry, add it to LSB of the sum (Ans is +ve)</a:t>
            </a:r>
          </a:p>
          <a:p>
            <a:pPr marL="273050" lvl="1" indent="0">
              <a:buNone/>
            </a:pPr>
            <a:r>
              <a:rPr lang="en-US" dirty="0" smtClean="0"/>
              <a:t> If </a:t>
            </a:r>
            <a:r>
              <a:rPr lang="en-US" dirty="0"/>
              <a:t>sum doesn’t produce carry, take </a:t>
            </a:r>
            <a:r>
              <a:rPr lang="en-US" dirty="0" smtClean="0"/>
              <a:t>1’s </a:t>
            </a:r>
            <a:r>
              <a:rPr lang="en-US" dirty="0"/>
              <a:t>complement of result (Ans is -</a:t>
            </a:r>
            <a:r>
              <a:rPr lang="en-US" dirty="0" smtClean="0"/>
              <a:t>ve)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 2’s</a:t>
            </a:r>
          </a:p>
          <a:p>
            <a:pPr marL="273050" lvl="1" indent="0">
              <a:buNone/>
            </a:pPr>
            <a:r>
              <a:rPr lang="en-US" dirty="0"/>
              <a:t> If sum produce carry, discard it (Ans is +ve)</a:t>
            </a:r>
          </a:p>
          <a:p>
            <a:pPr marL="273050" lvl="1" indent="0">
              <a:buNone/>
            </a:pPr>
            <a:r>
              <a:rPr lang="en-US" dirty="0" smtClean="0"/>
              <a:t> If </a:t>
            </a:r>
            <a:r>
              <a:rPr lang="en-US" dirty="0"/>
              <a:t>sum doesn’t produce carry, take </a:t>
            </a:r>
            <a:r>
              <a:rPr lang="en-US" dirty="0" smtClean="0"/>
              <a:t>2’s </a:t>
            </a:r>
            <a:r>
              <a:rPr lang="en-US" dirty="0"/>
              <a:t>complement of result (Ans is -ve)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7141030" y="2569029"/>
            <a:ext cx="4453370" cy="35509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How to find 1’s complement?</a:t>
            </a:r>
          </a:p>
          <a:p>
            <a:pPr marL="0" indent="0">
              <a:buNone/>
            </a:pPr>
            <a:r>
              <a:rPr lang="en-US" dirty="0"/>
              <a:t>Subtract each bit from 1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/>
              <a:t>How to find </a:t>
            </a:r>
            <a:r>
              <a:rPr lang="en-US" b="1" dirty="0" smtClean="0"/>
              <a:t>2’s </a:t>
            </a:r>
            <a:r>
              <a:rPr lang="en-US" b="1" dirty="0"/>
              <a:t>complement</a:t>
            </a:r>
            <a:r>
              <a:rPr lang="en-US" b="1" dirty="0" smtClean="0"/>
              <a:t>?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Find </a:t>
            </a:r>
            <a:r>
              <a:rPr lang="en-US" dirty="0" smtClean="0"/>
              <a:t>1’s </a:t>
            </a:r>
            <a:r>
              <a:rPr lang="en-US" dirty="0"/>
              <a:t>complement and add 1 to LSB.</a:t>
            </a:r>
          </a:p>
        </p:txBody>
      </p:sp>
    </p:spTree>
    <p:extLst>
      <p:ext uri="{BB962C8B-B14F-4D97-AF65-F5344CB8AC3E}">
        <p14:creationId xmlns:p14="http://schemas.microsoft.com/office/powerpoint/2010/main" val="3646416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Perform 1’s </a:t>
                </a:r>
                <a:r>
                  <a:rPr lang="en-US" dirty="0"/>
                  <a:t>complement and 2’s </a:t>
                </a:r>
                <a:r>
                  <a:rPr lang="en-US" dirty="0" smtClean="0"/>
                  <a:t>complement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1011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l="-1435" t="-33898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20000"/>
                <a:ext cx="5024800" cy="450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1’s Complement: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=0110−1011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=0110+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−1011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=0110+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𝑐𝑜𝑚𝑝𝑙𝑒𝑚𝑒𝑛𝑡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1011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1111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−1011</m:t>
                          </m:r>
                        </m:e>
                      </m:mr>
                    </m:m>
                  </m:oMath>
                </a14:m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0110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+0100</m:t>
                          </m:r>
                        </m:e>
                      </m:mr>
                    </m:m>
                  </m:oMath>
                </a14:m>
                <a:endParaRPr lang="en-US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0100                     1010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/>
                  <a:t>Since, carry is not found, so result is negative and again find its 1’s complement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0101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20000"/>
                <a:ext cx="5024800" cy="4500000"/>
              </a:xfrm>
              <a:blipFill rotWithShape="0">
                <a:blip r:embed="rId3"/>
                <a:stretch>
                  <a:fillRect l="-2791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24</a:t>
            </a:fld>
            <a:endParaRPr lang="en-US" noProof="0"/>
          </a:p>
        </p:txBody>
      </p:sp>
      <p:grpSp>
        <p:nvGrpSpPr>
          <p:cNvPr id="28" name="Group 27"/>
          <p:cNvGrpSpPr/>
          <p:nvPr/>
        </p:nvGrpSpPr>
        <p:grpSpPr>
          <a:xfrm>
            <a:off x="584200" y="3497580"/>
            <a:ext cx="2374900" cy="1066800"/>
            <a:chOff x="584200" y="3497580"/>
            <a:chExt cx="2374900" cy="10668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84200" y="4394200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84400" y="4394200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1358900" y="4254500"/>
              <a:ext cx="825500" cy="309880"/>
            </a:xfrm>
            <a:prstGeom prst="curvedConnector3">
              <a:avLst>
                <a:gd name="adj1" fmla="val 564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/>
            <p:nvPr/>
          </p:nvCxnSpPr>
          <p:spPr>
            <a:xfrm>
              <a:off x="1181100" y="3497580"/>
              <a:ext cx="1127760" cy="441960"/>
            </a:xfrm>
            <a:prstGeom prst="curvedConnector3">
              <a:avLst>
                <a:gd name="adj1" fmla="val 3243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3"/>
              <p:cNvSpPr txBox="1">
                <a:spLocks/>
              </p:cNvSpPr>
              <p:nvPr/>
            </p:nvSpPr>
            <p:spPr>
              <a:xfrm>
                <a:off x="6705600" y="1620000"/>
                <a:ext cx="4978400" cy="4500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81121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074738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1347788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2’s Complement: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=0110−1011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=0110+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−1011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=0110+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𝑐𝑜𝑚𝑝𝑙𝑒𝑚𝑒𝑛𝑡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1011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 1111</m:t>
                          </m:r>
                        </m:e>
                      </m:mr>
                      <m:m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−1011</m:t>
                          </m:r>
                        </m:e>
                      </m:mr>
                    </m:m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 01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1</m:t>
                          </m:r>
                        </m:e>
                      </m:mr>
                    </m:m>
                  </m:oMath>
                </a14:m>
                <a:r>
                  <a:rPr lang="en-US" dirty="0" smtClean="0"/>
                  <a:t>	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0110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+0101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0100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0101                 1011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dirty="0" smtClean="0"/>
                  <a:t>Since, carry is not found, so result is negative and again find its 2’s complement</a:t>
                </a:r>
              </a:p>
              <a:p>
                <a:pPr marL="0" indent="0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0101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1620000"/>
                <a:ext cx="4978400" cy="4500000"/>
              </a:xfrm>
              <a:prstGeom prst="rect">
                <a:avLst/>
              </a:prstGeom>
              <a:blipFill rotWithShape="0">
                <a:blip r:embed="rId4"/>
                <a:stretch>
                  <a:fillRect l="-281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6997700" y="4394200"/>
            <a:ext cx="3670300" cy="0"/>
            <a:chOff x="6997700" y="4394200"/>
            <a:chExt cx="3670300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997700" y="4394200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85200" y="4394200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893300" y="4394200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8913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939300"/>
          </a:xfrm>
        </p:spPr>
        <p:txBody>
          <a:bodyPr/>
          <a:lstStyle/>
          <a:p>
            <a:r>
              <a:rPr lang="en-US" dirty="0" smtClean="0"/>
              <a:t>A logic gate is an electronic circuit that operates on one or more input signals to produce an output signal. Gates are the hardware components, which produce signals 1 or 0 if input requirements are satisfied. Types of logic gates: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000" y="2199300"/>
            <a:ext cx="11473200" cy="3045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NOT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NAND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NOR gate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17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76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 electronic circuit have two or more than two input values and produce only one output 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Produce 1 output when all input are 1 otherwise the output will be 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4203700" y="2273300"/>
            <a:ext cx="7044100" cy="3846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Algebraic Expression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b="1" dirty="0"/>
              <a:t>O</a:t>
            </a:r>
            <a:r>
              <a:rPr lang="en-US" b="1" dirty="0" smtClean="0"/>
              <a:t> = A.B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Graphical Symbol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0000" y="2273300"/>
            <a:ext cx="3602400" cy="3846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Truth Table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49595"/>
              </p:ext>
            </p:extLst>
          </p:nvPr>
        </p:nvGraphicFramePr>
        <p:xfrm>
          <a:off x="360000" y="2675909"/>
          <a:ext cx="3145200" cy="23156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3000"/>
                <a:gridCol w="850900"/>
                <a:gridCol w="1511300"/>
              </a:tblGrid>
              <a:tr h="46143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O = A.B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3574348"/>
            <a:ext cx="2286000" cy="9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0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76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 electronic circuit have two or more than two input values and produce only one output 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Produce </a:t>
            </a:r>
            <a:r>
              <a:rPr lang="en-US" dirty="0" smtClean="0"/>
              <a:t>0 </a:t>
            </a:r>
            <a:r>
              <a:rPr lang="en-US" dirty="0"/>
              <a:t>output when all input are </a:t>
            </a:r>
            <a:r>
              <a:rPr lang="en-US" dirty="0" smtClean="0"/>
              <a:t>0 </a:t>
            </a:r>
            <a:r>
              <a:rPr lang="en-US" dirty="0"/>
              <a:t>otherwise the output will be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4203700" y="2273300"/>
            <a:ext cx="7044100" cy="3846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Algebraic Expression</a:t>
            </a:r>
          </a:p>
          <a:p>
            <a:pPr marL="273050" lvl="1" indent="0">
              <a:buFont typeface="Arial" panose="020B0604020202020204" pitchFamily="34" charset="0"/>
              <a:buNone/>
            </a:pPr>
            <a:r>
              <a:rPr lang="en-US" b="1" dirty="0" smtClean="0"/>
              <a:t>Y = A+B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Graphical Symbol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0000" y="2273300"/>
            <a:ext cx="3602400" cy="3846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Truth Table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27161"/>
              </p:ext>
            </p:extLst>
          </p:nvPr>
        </p:nvGraphicFramePr>
        <p:xfrm>
          <a:off x="360000" y="2675909"/>
          <a:ext cx="3145200" cy="23156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3000"/>
                <a:gridCol w="850900"/>
                <a:gridCol w="1511300"/>
              </a:tblGrid>
              <a:tr h="46143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Y = A+B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3635505"/>
            <a:ext cx="1828800" cy="10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3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76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 electronic circuit have only one input values and produce only one output 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Produce complement of input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28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81121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074738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1347788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Algebraic Expression</a:t>
                </a:r>
              </a:p>
              <a:p>
                <a:pPr marL="273050" lvl="1" indent="0">
                  <a:buNone/>
                </a:pPr>
                <a:r>
                  <a:rPr lang="en-US" b="1" dirty="0" smtClean="0"/>
                  <a:t>Y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acc>
                  </m:oMath>
                </a14:m>
                <a:endParaRPr lang="en-US" b="1" dirty="0" smtClean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Graphical Symbol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  <a:blipFill rotWithShape="0">
                <a:blip r:embed="rId2"/>
                <a:stretch>
                  <a:fillRect l="-2078" t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0000" y="2273300"/>
            <a:ext cx="3602400" cy="3846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Truth Table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437984"/>
                  </p:ext>
                </p:extLst>
              </p:nvPr>
            </p:nvGraphicFramePr>
            <p:xfrm>
              <a:off x="360000" y="2675909"/>
              <a:ext cx="2535600" cy="157395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14800"/>
                    <a:gridCol w="1320800"/>
                  </a:tblGrid>
                  <a:tr h="461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Y =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baseline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437984"/>
                  </p:ext>
                </p:extLst>
              </p:nvPr>
            </p:nvGraphicFramePr>
            <p:xfrm>
              <a:off x="360000" y="2675909"/>
              <a:ext cx="2535600" cy="157395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14800"/>
                    <a:gridCol w="1320800"/>
                  </a:tblGrid>
                  <a:tr h="461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2166" t="-126230" r="-2304" b="-2278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3584705"/>
            <a:ext cx="1828800" cy="11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76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An electronic circuit have two or more than two input values and produce only one output </a:t>
            </a:r>
            <a:r>
              <a:rPr lang="en-US" dirty="0" smtClean="0"/>
              <a:t>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Combination of AND and NOT gate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29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81121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074738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1347788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Algebraic Expression</a:t>
                </a:r>
              </a:p>
              <a:p>
                <a:pPr marL="273050" lvl="1" indent="0">
                  <a:buNone/>
                </a:pPr>
                <a:r>
                  <a:rPr lang="en-US" b="1" dirty="0" smtClean="0"/>
                  <a:t>Y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d>
                      </m:e>
                    </m:acc>
                  </m:oMath>
                </a14:m>
                <a:endParaRPr lang="en-US" dirty="0"/>
              </a:p>
              <a:p>
                <a:pPr marL="273050" lvl="1" indent="0">
                  <a:buNone/>
                </a:pPr>
                <a:endParaRPr lang="en-US" b="1" dirty="0" smtClean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Graphical Symbol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  <a:blipFill rotWithShape="0">
                <a:blip r:embed="rId2"/>
                <a:stretch>
                  <a:fillRect l="-2078" t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0000" y="2273300"/>
            <a:ext cx="3602400" cy="3846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Truth Table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7244"/>
                  </p:ext>
                </p:extLst>
              </p:nvPr>
            </p:nvGraphicFramePr>
            <p:xfrm>
              <a:off x="360000" y="2675909"/>
              <a:ext cx="3145200" cy="23280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83000"/>
                    <a:gridCol w="850900"/>
                    <a:gridCol w="1511300"/>
                  </a:tblGrid>
                  <a:tr h="4614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Y =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acc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7244"/>
                  </p:ext>
                </p:extLst>
              </p:nvPr>
            </p:nvGraphicFramePr>
            <p:xfrm>
              <a:off x="360000" y="2675909"/>
              <a:ext cx="3145200" cy="23280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83000"/>
                    <a:gridCol w="850900"/>
                    <a:gridCol w="1511300"/>
                  </a:tblGrid>
                  <a:tr h="4614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83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8468" t="-122222" r="-2016" b="-41269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029225"/>
            <a:ext cx="1828800" cy="9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9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992937" cy="710700"/>
          </a:xfrm>
        </p:spPr>
        <p:txBody>
          <a:bodyPr/>
          <a:lstStyle/>
          <a:p>
            <a:r>
              <a:rPr lang="en-US" noProof="1"/>
              <a:t>In computer systems, data refers to  symbols  used to represent numbers, text, events, sounds, images, people, things, ideas, etc.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B51536B-93ED-432A-BBEA-AF185E223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r="3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Gate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11471275" cy="76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An electronic circuit have two or more than two input values and produce only one output </a:t>
            </a:r>
            <a:r>
              <a:rPr lang="en-US" dirty="0" smtClean="0"/>
              <a:t>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Combination of OR and NOT gate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30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/>
              <p:cNvSpPr txBox="1">
                <a:spLocks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81121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074738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1347788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Algebraic Expression</a:t>
                </a:r>
              </a:p>
              <a:p>
                <a:pPr marL="273050" lvl="1" indent="0">
                  <a:buNone/>
                </a:pPr>
                <a:r>
                  <a:rPr lang="en-US" b="1" dirty="0" smtClean="0"/>
                  <a:t>Y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d>
                      </m:e>
                    </m:acc>
                  </m:oMath>
                </a14:m>
                <a:endParaRPr lang="en-US" dirty="0"/>
              </a:p>
              <a:p>
                <a:pPr marL="273050" lvl="1" indent="0">
                  <a:buNone/>
                </a:pPr>
                <a:endParaRPr lang="en-US" b="1" dirty="0" smtClean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smtClean="0"/>
                  <a:t>Graphical Symbol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1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00" y="2273300"/>
                <a:ext cx="7044100" cy="3846700"/>
              </a:xfrm>
              <a:prstGeom prst="rect">
                <a:avLst/>
              </a:prstGeom>
              <a:blipFill rotWithShape="0">
                <a:blip r:embed="rId2"/>
                <a:stretch>
                  <a:fillRect l="-2078" t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0000" y="2273300"/>
            <a:ext cx="3602400" cy="3846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Truth Table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995090"/>
                  </p:ext>
                </p:extLst>
              </p:nvPr>
            </p:nvGraphicFramePr>
            <p:xfrm>
              <a:off x="360000" y="2675909"/>
              <a:ext cx="3145200" cy="23280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83000"/>
                    <a:gridCol w="850900"/>
                    <a:gridCol w="1511300"/>
                  </a:tblGrid>
                  <a:tr h="4614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Y =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baseline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acc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995090"/>
                  </p:ext>
                </p:extLst>
              </p:nvPr>
            </p:nvGraphicFramePr>
            <p:xfrm>
              <a:off x="360000" y="2675909"/>
              <a:ext cx="3145200" cy="232808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83000"/>
                    <a:gridCol w="850900"/>
                    <a:gridCol w="1511300"/>
                  </a:tblGrid>
                  <a:tr h="46143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Inputs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Outputs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83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8468" t="-122222" r="-2016" b="-41269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024435"/>
            <a:ext cx="1828800" cy="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3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F0F12597-AABE-455F-AE27-B788519B2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=""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1DCE69A-183E-4D92-928A-CEE76B9E5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7" b="7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943600" cy="540000"/>
          </a:xfrm>
        </p:spPr>
        <p:txBody>
          <a:bodyPr/>
          <a:lstStyle/>
          <a:p>
            <a:r>
              <a:rPr lang="en-US" dirty="0" smtClean="0"/>
              <a:t>Number 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79999"/>
            <a:ext cx="5943238" cy="16632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noProof="1"/>
              <a:t>Number system is a basis for counting various items</a:t>
            </a:r>
            <a:r>
              <a:rPr lang="en-US" sz="2000" noProof="1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noProof="1"/>
              <a:t>Number system is a way to represent or express numbers</a:t>
            </a:r>
            <a:r>
              <a:rPr lang="en-US" sz="2000" noProof="1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noProof="1"/>
              <a:t>Number system refers to the digits, its arrangements, positional value and base of number system</a:t>
            </a:r>
            <a:r>
              <a:rPr lang="en-US" sz="2000" noProof="1" smtClean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05600" y="0"/>
            <a:ext cx="5486400" cy="667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 txBox="1">
            <a:spLocks/>
          </p:cNvSpPr>
          <p:nvPr/>
        </p:nvSpPr>
        <p:spPr>
          <a:xfrm>
            <a:off x="360000" y="3047999"/>
            <a:ext cx="4572000" cy="21916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Types of Number System</a:t>
            </a:r>
          </a:p>
          <a:p>
            <a:endParaRPr lang="en-US" sz="100" dirty="0" smtClean="0"/>
          </a:p>
          <a:p>
            <a:pPr marL="993775" lvl="1" indent="-457200">
              <a:buFont typeface="+mj-lt"/>
              <a:buAutoNum type="arabicPeriod"/>
            </a:pPr>
            <a:r>
              <a:rPr lang="en-US" sz="2000" dirty="0" smtClean="0"/>
              <a:t>Non Positional Number System</a:t>
            </a:r>
          </a:p>
          <a:p>
            <a:pPr marL="993775" lvl="1" indent="-457200">
              <a:buFont typeface="+mj-lt"/>
              <a:buAutoNum type="arabicPeriod"/>
            </a:pPr>
            <a:r>
              <a:rPr lang="en-US" sz="2000" dirty="0" smtClean="0"/>
              <a:t>Positional Number System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943600" cy="540000"/>
          </a:xfrm>
        </p:spPr>
        <p:txBody>
          <a:bodyPr/>
          <a:lstStyle/>
          <a:p>
            <a:r>
              <a:rPr lang="en-US" dirty="0" smtClean="0"/>
              <a:t>Positional Number 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79999"/>
            <a:ext cx="5943238" cy="346297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 positional number system is one in which a number's position represents different values ​​depending on the position it occupies in the </a:t>
            </a:r>
            <a:r>
              <a:rPr lang="en-US" sz="2000" dirty="0" smtClean="0"/>
              <a:t>number.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Few </a:t>
            </a:r>
            <a:r>
              <a:rPr lang="en-US" sz="2000" dirty="0"/>
              <a:t>symbols are used and the value of each digit is determined by three considerations</a:t>
            </a:r>
            <a:r>
              <a:rPr lang="en-US" sz="2000" dirty="0" smtClean="0"/>
              <a:t>.</a:t>
            </a:r>
          </a:p>
          <a:p>
            <a:endParaRPr lang="en-US" sz="100" dirty="0" smtClean="0"/>
          </a:p>
          <a:p>
            <a:pPr marL="993775" lvl="1" indent="-457200">
              <a:buFont typeface="+mj-lt"/>
              <a:buAutoNum type="arabicPeriod"/>
            </a:pPr>
            <a:r>
              <a:rPr lang="en-US" sz="2000" dirty="0" smtClean="0"/>
              <a:t>The digit itself</a:t>
            </a:r>
          </a:p>
          <a:p>
            <a:pPr marL="993775" lvl="1" indent="-457200">
              <a:buFont typeface="+mj-lt"/>
              <a:buAutoNum type="arabicPeriod"/>
            </a:pPr>
            <a:r>
              <a:rPr lang="en-US" sz="2000" dirty="0" smtClean="0"/>
              <a:t>The position of digit in the number</a:t>
            </a:r>
          </a:p>
          <a:p>
            <a:pPr marL="993775" lvl="1" indent="-457200">
              <a:buFont typeface="+mj-lt"/>
              <a:buAutoNum type="arabicPeriod"/>
            </a:pPr>
            <a:r>
              <a:rPr lang="en-US" sz="2000" dirty="0" smtClean="0"/>
              <a:t>The base of the number system</a:t>
            </a:r>
          </a:p>
          <a:p>
            <a:pPr lvl="1" indent="0">
              <a:buNone/>
            </a:pPr>
            <a:endParaRPr lang="en-US" sz="1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rightmost digit have minimum and leftmost digit have maximum positional weight</a:t>
            </a:r>
            <a:r>
              <a:rPr lang="en-US" sz="2000" dirty="0" smtClean="0"/>
              <a:t>.</a:t>
            </a:r>
          </a:p>
          <a:p>
            <a:endParaRPr lang="en-US" sz="2000" noProof="1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05600" y="0"/>
            <a:ext cx="5486400" cy="667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 txBox="1">
            <a:spLocks/>
          </p:cNvSpPr>
          <p:nvPr/>
        </p:nvSpPr>
        <p:spPr>
          <a:xfrm>
            <a:off x="7196139" y="360001"/>
            <a:ext cx="4572000" cy="5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Types of Positional Number System</a:t>
            </a:r>
            <a:endParaRPr lang="en-US" sz="25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5F0977C3-BD7D-4617-8DF1-56211456D512}"/>
              </a:ext>
            </a:extLst>
          </p:cNvPr>
          <p:cNvSpPr txBox="1">
            <a:spLocks/>
          </p:cNvSpPr>
          <p:nvPr/>
        </p:nvSpPr>
        <p:spPr>
          <a:xfrm>
            <a:off x="7196138" y="1079998"/>
            <a:ext cx="4676547" cy="362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Decimal Number System – (Base 10)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Binary Number System – (Base 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Octal Number System – (Base 8)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Hexadecimal Number System – (Base 16)</a:t>
            </a:r>
          </a:p>
        </p:txBody>
      </p:sp>
    </p:spTree>
    <p:extLst>
      <p:ext uri="{BB962C8B-B14F-4D97-AF65-F5344CB8AC3E}">
        <p14:creationId xmlns:p14="http://schemas.microsoft.com/office/powerpoint/2010/main" val="33552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01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Number 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 smtClean="0"/>
              <a:t>Characteristics of decimal number system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US" noProof="1" smtClean="0"/>
              <a:t>Uses ten digits 0, 1, 2, 3, 4, 5, 6, 7, 8 and 9</a:t>
            </a:r>
          </a:p>
          <a:p>
            <a:r>
              <a:rPr lang="en-US" noProof="1" smtClean="0"/>
              <a:t>Redix(r) =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400" y="2249397"/>
            <a:ext cx="4584695" cy="360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55657951-9773-48FC-9527-7CD3E9B4B7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1094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1275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b="0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1275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1275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1000+200+70+5</m:t>
                      </m:r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1275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1275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noProof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55657951-9773-48FC-9527-7CD3E9B4B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1094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360362" y="1080000"/>
            <a:ext cx="11234037" cy="931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A number system having base 10 is called decimal number system.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Decimal number system is very popular in our day-to-day life.</a:t>
            </a: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Number 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 smtClean="0"/>
              <a:t>Characteristics of binary number system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US" noProof="1" smtClean="0"/>
              <a:t>Uses two digits 0 and 1</a:t>
            </a:r>
          </a:p>
          <a:p>
            <a:r>
              <a:rPr lang="en-US" noProof="1" smtClean="0"/>
              <a:t>Redix(r) =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400" y="2249397"/>
            <a:ext cx="4584695" cy="360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55657951-9773-48FC-9527-7CD3E9B4B7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1094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+1×</m:t>
                      </m:r>
                      <m:sSup>
                        <m:sSupPr>
                          <m:ctrlP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b="0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+1×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=8+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+2+1</m:t>
                      </m:r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1011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noProof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657951-9773-48FC-9527-7CD3E9B4B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1094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360362" y="1080000"/>
            <a:ext cx="11234037" cy="931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A number system having base 2 is called binary number system.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Used in computer system.</a:t>
            </a:r>
          </a:p>
        </p:txBody>
      </p:sp>
    </p:spTree>
    <p:extLst>
      <p:ext uri="{BB962C8B-B14F-4D97-AF65-F5344CB8AC3E}">
        <p14:creationId xmlns:p14="http://schemas.microsoft.com/office/powerpoint/2010/main" val="5815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Octal Number 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 smtClean="0"/>
              <a:t>Characteristics of octal number system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US" noProof="1" smtClean="0"/>
              <a:t>Uses two digits 0, 1, 2, 3, 4, 5, 6 and 7</a:t>
            </a:r>
          </a:p>
          <a:p>
            <a:r>
              <a:rPr lang="en-US" noProof="1" smtClean="0"/>
              <a:t>Redix(r) = 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400" y="2249397"/>
            <a:ext cx="4584695" cy="360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55657951-9773-48FC-9527-7CD3E9B4B7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477700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1110001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110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1110001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1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1110001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161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1110001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113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657951-9773-48FC-9527-7CD3E9B4B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4777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360362" y="1080000"/>
            <a:ext cx="11234037" cy="931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A number system having base 8 is called octal number system.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13420" y="3063240"/>
            <a:ext cx="1546860" cy="266700"/>
            <a:chOff x="8313420" y="3063240"/>
            <a:chExt cx="1546860" cy="2667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831342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08304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986028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248650" y="3581400"/>
            <a:ext cx="1549400" cy="393700"/>
            <a:chOff x="8248650" y="3581400"/>
            <a:chExt cx="1549400" cy="3937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248650" y="3625850"/>
              <a:ext cx="64770" cy="292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426450" y="3606800"/>
              <a:ext cx="656590" cy="3208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566150" y="3581400"/>
              <a:ext cx="1231900" cy="393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Number 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 smtClean="0"/>
              <a:t>Characteristics of hexadecimal number system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/>
          <a:lstStyle/>
          <a:p>
            <a:r>
              <a:rPr lang="en-US" noProof="1" smtClean="0"/>
              <a:t>Uses ten digits and six letters 0, 1, 2, 3, 4, 5, 6, 7, 9, A, B, C, D, E and F</a:t>
            </a:r>
          </a:p>
          <a:p>
            <a:r>
              <a:rPr lang="en-US" noProof="1" smtClean="0"/>
              <a:t>Redix(r) = 16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400" y="2249397"/>
            <a:ext cx="4584695" cy="360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55657951-9773-48FC-9527-7CD3E9B4B7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477700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1111110101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1111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1111110101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3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1111110101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noProof="1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1111110101</m:t>
                              </m:r>
                            </m:e>
                          </m:d>
                        </m:e>
                        <m:sub>
                          <m:r>
                            <a:rPr lang="en-US" i="1" noProof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1013</m:t>
                              </m:r>
                            </m:e>
                          </m:d>
                        </m:e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noProof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657951-9773-48FC-9527-7CD3E9B4B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29400" y="2609397"/>
                <a:ext cx="5202239" cy="24777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 txBox="1">
            <a:spLocks/>
          </p:cNvSpPr>
          <p:nvPr/>
        </p:nvSpPr>
        <p:spPr>
          <a:xfrm>
            <a:off x="360362" y="1080000"/>
            <a:ext cx="11234037" cy="931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0" noProof="1" smtClean="0"/>
              <a:t>A number system having base 16 is called hexadecimal number system.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717280" y="3063240"/>
            <a:ext cx="1775460" cy="266700"/>
            <a:chOff x="8717280" y="3063240"/>
            <a:chExt cx="1775460" cy="2667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871728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59358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0492740" y="3063240"/>
              <a:ext cx="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663382" y="3505200"/>
            <a:ext cx="1753158" cy="438152"/>
            <a:chOff x="8663382" y="3505200"/>
            <a:chExt cx="1753158" cy="438152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663382" y="3575199"/>
              <a:ext cx="28974" cy="368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96338" y="3575199"/>
              <a:ext cx="721042" cy="368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967789" y="3505200"/>
              <a:ext cx="1448751" cy="43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5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1483</Words>
  <Application>Microsoft Office PowerPoint</Application>
  <PresentationFormat>Widescreen</PresentationFormat>
  <Paragraphs>487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Lucida Sans Typewriter</vt:lpstr>
      <vt:lpstr>Times New Roman</vt:lpstr>
      <vt:lpstr>Tw Cen MT</vt:lpstr>
      <vt:lpstr>Wingdings</vt:lpstr>
      <vt:lpstr>Office Theme</vt:lpstr>
      <vt:lpstr>Data Representation</vt:lpstr>
      <vt:lpstr>Table of Contents</vt:lpstr>
      <vt:lpstr>Introduction</vt:lpstr>
      <vt:lpstr>Number System</vt:lpstr>
      <vt:lpstr>Positional Number System</vt:lpstr>
      <vt:lpstr>Decimal Number System</vt:lpstr>
      <vt:lpstr>Binary Number System</vt:lpstr>
      <vt:lpstr>Octal Number System</vt:lpstr>
      <vt:lpstr>Hexadecimal Number System</vt:lpstr>
      <vt:lpstr>PowerPoint Presentation</vt:lpstr>
      <vt:lpstr>Number Conversion</vt:lpstr>
      <vt:lpstr>Decimal to Binary</vt:lpstr>
      <vt:lpstr>Decimal to Octal</vt:lpstr>
      <vt:lpstr>Decimal to Hexadecimal</vt:lpstr>
      <vt:lpstr>Binary to Decimal</vt:lpstr>
      <vt:lpstr>Binary to Octal</vt:lpstr>
      <vt:lpstr>Binary to Hexadecimal</vt:lpstr>
      <vt:lpstr>Octal to Decimal</vt:lpstr>
      <vt:lpstr>Octal to Binary</vt:lpstr>
      <vt:lpstr>Hexadecimal to Decimal</vt:lpstr>
      <vt:lpstr>Hexadecimal to Binary</vt:lpstr>
      <vt:lpstr>Binary Arithmetic </vt:lpstr>
      <vt:lpstr>Subtraction using complement</vt:lpstr>
      <vt:lpstr>Example</vt:lpstr>
      <vt:lpstr>Logic Gate</vt:lpstr>
      <vt:lpstr>AND Gate</vt:lpstr>
      <vt:lpstr>OR Gate</vt:lpstr>
      <vt:lpstr>NOT Gate</vt:lpstr>
      <vt:lpstr>NAND Gate</vt:lpstr>
      <vt:lpstr>NOR Gate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2022-07-30T02:17:01Z</dcterms:created>
  <dcterms:modified xsi:type="dcterms:W3CDTF">2022-08-01T16:21:06Z</dcterms:modified>
</cp:coreProperties>
</file>